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22"/>
  </p:notesMasterIdLst>
  <p:sldIdLst>
    <p:sldId id="256" r:id="rId5"/>
    <p:sldId id="277" r:id="rId6"/>
    <p:sldId id="278" r:id="rId7"/>
    <p:sldId id="281" r:id="rId8"/>
    <p:sldId id="279" r:id="rId9"/>
    <p:sldId id="260" r:id="rId10"/>
    <p:sldId id="261" r:id="rId11"/>
    <p:sldId id="262" r:id="rId12"/>
    <p:sldId id="263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80" r:id="rId21"/>
  </p:sldIdLst>
  <p:sldSz cx="12192000" cy="6858000"/>
  <p:notesSz cx="6858000" cy="9144000"/>
  <p:embeddedFontLst>
    <p:embeddedFont>
      <p:font typeface="Alfa Slab One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Nunito" pitchFamily="2" charset="0"/>
      <p:regular r:id="rId28"/>
      <p:bold r:id="rId29"/>
      <p:italic r:id="rId30"/>
      <p:boldItalic r:id="rId31"/>
    </p:embeddedFont>
    <p:embeddedFont>
      <p:font typeface="Proxima Nova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B24009-4B44-0D23-D428-04DAFB2FD0C4}" name="Brian Kim" initials="BK" userId="S::briankim@rand.org::5773cfa6-5e3f-4d80-8bcb-a978123bb9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F5C"/>
    <a:srgbClr val="3D8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000746-0EED-49E7-92CB-22E129C10B86}" v="3" dt="2024-03-26T16:12:37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3541" autoAdjust="0"/>
  </p:normalViewPr>
  <p:slideViewPr>
    <p:cSldViewPr snapToGrid="0">
      <p:cViewPr varScale="1">
        <p:scale>
          <a:sx n="49" d="100"/>
          <a:sy n="49" d="100"/>
        </p:scale>
        <p:origin x="328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soccer-injury?utm_source=unsplash&amp;utm_medium=referral&amp;utm_content=creditCopyTex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soccer-injury?utm_source=unsplash&amp;utm_medium=referral&amp;utm_content=creditCopyTex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soccer-injury?utm_source=unsplash&amp;utm_medium=referral&amp;utm_content=creditCopyText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soccer-injury?utm_source=unsplash&amp;utm_medium=referral&amp;utm_content=creditCopyText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soccer-injury?utm_source=unsplash&amp;utm_medium=referral&amp;utm_content=creditCopyText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soccer-injury?utm_source=unsplash&amp;utm_medium=referral&amp;utm_content=creditCopyText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latin typeface="Nunito"/>
              <a:ea typeface="Nunito"/>
              <a:cs typeface="Nunito"/>
            </a:endParaRPr>
          </a:p>
        </p:txBody>
      </p:sp>
      <p:sp>
        <p:nvSpPr>
          <p:cNvPr id="71" name="Google Shape;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c430408daa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c430408daa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00" dirty="0">
                <a:latin typeface="Arial"/>
                <a:ea typeface="Arial"/>
                <a:cs typeface="Arial"/>
                <a:sym typeface="Arial"/>
              </a:rPr>
              <a:t>Photo by Yuval Zukerman on</a:t>
            </a:r>
            <a:r>
              <a:rPr lang="en-US" sz="700" dirty="0"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 Unspla</a:t>
            </a:r>
            <a:r>
              <a:rPr lang="en-US" sz="700" err="1">
                <a:latin typeface="Arial"/>
                <a:ea typeface="Arial"/>
                <a:cs typeface="Arial"/>
                <a:sym typeface="Arial"/>
              </a:rPr>
              <a:t>sh</a:t>
            </a:r>
            <a:endParaRPr lang="en-US" sz="700">
              <a:latin typeface="Arial"/>
              <a:ea typeface="Arial"/>
              <a:cs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>
              <a:solidFill>
                <a:srgbClr val="000000"/>
              </a:solidFill>
              <a:latin typeface="Nunito"/>
              <a:ea typeface="Nunito"/>
              <a:cs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000000"/>
              </a:solidFill>
              <a:latin typeface="Nunito"/>
              <a:ea typeface="Nunito"/>
              <a:cs typeface="Arial"/>
              <a:sym typeface="Nunito"/>
            </a:endParaRPr>
          </a:p>
        </p:txBody>
      </p:sp>
      <p:sp>
        <p:nvSpPr>
          <p:cNvPr id="205" name="Google Shape;205;gc430408daa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430408daa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c430408daa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Photo by Yuval Zukerman on</a:t>
            </a:r>
            <a:r>
              <a:rPr lang="en-US" dirty="0">
                <a:hlinkClick r:id="rId3"/>
              </a:rPr>
              <a:t> Unspla</a:t>
            </a:r>
            <a:r>
              <a:rPr lang="en-US" dirty="0" err="1"/>
              <a:t>sh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-US" sz="700" dirty="0">
              <a:solidFill>
                <a:srgbClr val="000000"/>
              </a:solidFill>
              <a:latin typeface="Arial"/>
              <a:ea typeface="Nunito"/>
              <a:cs typeface="Arial"/>
            </a:endParaRPr>
          </a:p>
        </p:txBody>
      </p:sp>
      <p:sp>
        <p:nvSpPr>
          <p:cNvPr id="215" name="Google Shape;215;gc430408daa_0_7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c430408daa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c430408daa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Photo by Yuval Zukerman on</a:t>
            </a:r>
            <a:r>
              <a:rPr lang="en-US" dirty="0">
                <a:hlinkClick r:id="rId3"/>
              </a:rPr>
              <a:t> Unspla</a:t>
            </a:r>
            <a:r>
              <a:rPr lang="en-US" dirty="0" err="1"/>
              <a:t>sh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-US" sz="700" dirty="0">
              <a:solidFill>
                <a:srgbClr val="000000"/>
              </a:solidFill>
              <a:latin typeface="Arial"/>
              <a:ea typeface="Nunito"/>
              <a:cs typeface="Arial"/>
            </a:endParaRPr>
          </a:p>
        </p:txBody>
      </p:sp>
      <p:sp>
        <p:nvSpPr>
          <p:cNvPr id="225" name="Google Shape;225;gc430408daa_0_1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c430408da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c430408daa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Photo by Yuval Zukerman on</a:t>
            </a:r>
            <a:r>
              <a:rPr lang="en-US" dirty="0">
                <a:hlinkClick r:id="rId3"/>
              </a:rPr>
              <a:t> Unspla</a:t>
            </a:r>
            <a:r>
              <a:rPr lang="en-US" dirty="0" err="1"/>
              <a:t>sh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-US" sz="700" dirty="0">
              <a:solidFill>
                <a:srgbClr val="000000"/>
              </a:solidFill>
              <a:latin typeface="Arial"/>
              <a:ea typeface="Nunito"/>
              <a:cs typeface="Arial"/>
            </a:endParaRPr>
          </a:p>
        </p:txBody>
      </p:sp>
      <p:sp>
        <p:nvSpPr>
          <p:cNvPr id="235" name="Google Shape;235;gc430408daa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c430408daa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c430408daa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Photo by Yuval Zukerman on</a:t>
            </a:r>
            <a:r>
              <a:rPr lang="en-US" dirty="0">
                <a:hlinkClick r:id="rId3"/>
              </a:rPr>
              <a:t> Unspla</a:t>
            </a:r>
            <a:r>
              <a:rPr lang="en-US" dirty="0" err="1"/>
              <a:t>sh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-US" sz="700" dirty="0">
              <a:solidFill>
                <a:srgbClr val="000000"/>
              </a:solidFill>
              <a:latin typeface="Arial"/>
              <a:ea typeface="Nunito"/>
              <a:cs typeface="Arial"/>
            </a:endParaRPr>
          </a:p>
        </p:txBody>
      </p:sp>
      <p:sp>
        <p:nvSpPr>
          <p:cNvPr id="245" name="Google Shape;245;gc430408daa_0_1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c430408daa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c430408daa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Photo by Yuval Zukerman on</a:t>
            </a:r>
            <a:r>
              <a:rPr lang="en-US" dirty="0">
                <a:hlinkClick r:id="rId3"/>
              </a:rPr>
              <a:t> Unspla</a:t>
            </a:r>
            <a:r>
              <a:rPr lang="en-US" dirty="0" err="1"/>
              <a:t>sh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lang="en-US" sz="700" dirty="0">
              <a:solidFill>
                <a:srgbClr val="000000"/>
              </a:solidFill>
              <a:latin typeface="Arial"/>
              <a:ea typeface="Nunito"/>
              <a:cs typeface="Arial"/>
            </a:endParaRPr>
          </a:p>
        </p:txBody>
      </p:sp>
      <p:sp>
        <p:nvSpPr>
          <p:cNvPr id="255" name="Google Shape;255;gc430408daa_0_1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c430408daa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gc430408daa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rgbClr val="00000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274" name="Google Shape;274;gc430408daa_0_1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/>
          </a:p>
        </p:txBody>
      </p:sp>
      <p:sp>
        <p:nvSpPr>
          <p:cNvPr id="241" name="Google Shape;24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acef111a3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acef111a3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endParaRPr lang="en-US" sz="1000">
              <a:solidFill>
                <a:srgbClr val="434343"/>
              </a:solidFill>
              <a:latin typeface="Nunito"/>
            </a:endParaRPr>
          </a:p>
        </p:txBody>
      </p:sp>
      <p:sp>
        <p:nvSpPr>
          <p:cNvPr id="85" name="Google Shape;85;gacef111a35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d1f918676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ad1f918676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endParaRPr lang="en-US"/>
          </a:p>
        </p:txBody>
      </p:sp>
      <p:sp>
        <p:nvSpPr>
          <p:cNvPr id="113" name="Google Shape;113;gad1f918676_0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c430408da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c430408da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5" name="Google Shape;265;gc430408daa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356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c430408da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c430408da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The Videos - https://www.projectalert.com/videos</a:t>
            </a:r>
            <a:endParaRPr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solidFill>
                <a:srgbClr val="000000"/>
              </a:solidFill>
              <a:latin typeface="Nunito"/>
              <a:ea typeface="Nunito"/>
              <a:cs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65" name="Google Shape;265;gc430408daa_0_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5209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c594f91e5e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c594f91e5e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rgbClr val="00000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23" name="Google Shape;123;gc594f91e5e_1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c594f91f4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c594f91f4b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rgbClr val="00000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33" name="Google Shape;133;gc594f91f4b_0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c594f91f4b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c594f91f4b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rgbClr val="00000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43" name="Google Shape;143;gc594f91f4b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430408da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c430408da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b="1" dirty="0">
              <a:solidFill>
                <a:srgbClr val="000000"/>
              </a:solidFill>
              <a:latin typeface="Nunito"/>
              <a:ea typeface="Nunito"/>
              <a:cs typeface="Nunito"/>
            </a:endParaRPr>
          </a:p>
        </p:txBody>
      </p:sp>
      <p:sp>
        <p:nvSpPr>
          <p:cNvPr id="153" name="Google Shape;153;gc430408daa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5704400" y="3668217"/>
            <a:ext cx="7833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415600" y="794633"/>
            <a:ext cx="11360700" cy="2610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15600" y="4221097"/>
            <a:ext cx="11360700" cy="97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557233"/>
            <a:ext cx="11360700" cy="264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700"/>
              <a:buNone/>
              <a:defRPr sz="147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1"/>
          </p:nvPr>
        </p:nvSpPr>
        <p:spPr>
          <a:xfrm>
            <a:off x="415600" y="42990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15600" y="3307400"/>
            <a:ext cx="10819200" cy="32613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100"/>
              <a:buNone/>
              <a:defRPr sz="9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415600" y="8424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415600" y="1987833"/>
            <a:ext cx="3744000" cy="410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578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6096000" y="1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354000" y="1834132"/>
            <a:ext cx="5393700" cy="2069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354000" y="3974834"/>
            <a:ext cx="5393700" cy="179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26000" y="5644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lfa Slab One"/>
              <a:buNone/>
              <a:defRPr sz="4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roxima Nova"/>
              <a:buChar char="●"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●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Proxima Nova"/>
              <a:buChar char="○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Proxima Nova"/>
              <a:buChar char="■"/>
              <a:defRPr sz="19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3530900" y="503075"/>
            <a:ext cx="5856378" cy="3103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400" dirty="0">
                <a:solidFill>
                  <a:srgbClr val="3D85C6"/>
                </a:solidFill>
                <a:latin typeface="Alfa Slab One"/>
                <a:ea typeface="Alfa Slab One"/>
                <a:cs typeface="Alfa Slab One"/>
                <a:sym typeface="Alfa Slab One"/>
              </a:rPr>
              <a:t>Core Lesson 8: </a:t>
            </a:r>
            <a:r>
              <a:rPr lang="en-US" sz="3100" dirty="0">
                <a:solidFill>
                  <a:srgbClr val="3D85C6"/>
                </a:solidFill>
                <a:latin typeface="Alfa Slab One"/>
                <a:ea typeface="Alfa Slab One"/>
                <a:sym typeface="Alfa Slab One"/>
              </a:rPr>
              <a:t>The Safe, Legal Use of Prescription Medications and Risks of Misuse</a:t>
            </a:r>
            <a:endParaRPr lang="en-US" sz="3100" dirty="0">
              <a:solidFill>
                <a:srgbClr val="3D85C6"/>
              </a:solidFill>
              <a:latin typeface="Alfa Slab One"/>
              <a:ea typeface="Alfa Slab One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313" y="450706"/>
            <a:ext cx="3282700" cy="5956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ProjectAlert_Logo_FullColor[7].png">
            <a:extLst>
              <a:ext uri="{FF2B5EF4-FFF2-40B4-BE49-F238E27FC236}">
                <a16:creationId xmlns:a16="http://schemas.microsoft.com/office/drawing/2014/main" id="{DC709B48-2FE9-4783-1548-EE7C5A880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278" y="363646"/>
            <a:ext cx="2352675" cy="1162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6"/>
          <p:cNvSpPr txBox="1"/>
          <p:nvPr/>
        </p:nvSpPr>
        <p:spPr>
          <a:xfrm>
            <a:off x="928700" y="426875"/>
            <a:ext cx="77025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5000" dirty="0">
                <a:solidFill>
                  <a:srgbClr val="3D85C6"/>
                </a:solidFill>
                <a:latin typeface="Alfa Slab One"/>
                <a:ea typeface="Alfa Slab One"/>
                <a:cs typeface="Alfa Slab One"/>
                <a:sym typeface="Alfa Slab One"/>
              </a:rPr>
              <a:t>Ollie’s Options</a:t>
            </a:r>
            <a:endParaRPr sz="5000" dirty="0">
              <a:solidFill>
                <a:srgbClr val="3D85C6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209" name="Google Shape;209;p26"/>
          <p:cNvSpPr txBox="1"/>
          <p:nvPr/>
        </p:nvSpPr>
        <p:spPr>
          <a:xfrm>
            <a:off x="928700" y="1497575"/>
            <a:ext cx="10891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1000"/>
              </a:spcAft>
              <a:buNone/>
            </a:pPr>
            <a:r>
              <a:rPr lang="en-US" sz="2800" b="1">
                <a:latin typeface="Nunito"/>
                <a:ea typeface="Nunito"/>
                <a:cs typeface="Nunito"/>
                <a:sym typeface="Nunito"/>
              </a:rPr>
              <a:t>The school’s star soccer player has suffered a severe injury.</a:t>
            </a:r>
            <a:endParaRPr sz="1100"/>
          </a:p>
        </p:txBody>
      </p:sp>
      <p:pic>
        <p:nvPicPr>
          <p:cNvPr id="210" name="Google Shape;210;p26"/>
          <p:cNvPicPr preferRelativeResize="0"/>
          <p:nvPr/>
        </p:nvPicPr>
        <p:blipFill rotWithShape="1">
          <a:blip r:embed="rId3">
            <a:alphaModFix/>
          </a:blip>
          <a:srcRect r="11777"/>
          <a:stretch/>
        </p:blipFill>
        <p:spPr>
          <a:xfrm>
            <a:off x="1004900" y="2513250"/>
            <a:ext cx="5773426" cy="37628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 txBox="1"/>
          <p:nvPr/>
        </p:nvSpPr>
        <p:spPr>
          <a:xfrm>
            <a:off x="7388800" y="2474700"/>
            <a:ext cx="3779400" cy="3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800" b="1">
                <a:latin typeface="Nunito"/>
                <a:ea typeface="Nunito"/>
                <a:cs typeface="Nunito"/>
                <a:sym typeface="Nunito"/>
              </a:rPr>
              <a:t>Now he has 5 critical decisions to make at 5 different points in his journey. </a:t>
            </a:r>
            <a:endParaRPr sz="2800" b="1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1800"/>
              </a:spcBef>
              <a:spcAft>
                <a:spcPts val="1000"/>
              </a:spcAft>
              <a:buNone/>
            </a:pPr>
            <a:r>
              <a:rPr lang="en-US" sz="2800" b="1">
                <a:latin typeface="Nunito"/>
                <a:ea typeface="Nunito"/>
                <a:cs typeface="Nunito"/>
                <a:sym typeface="Nunito"/>
              </a:rPr>
              <a:t>Help him decide the best way to stay healthy and safe.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7"/>
          <p:cNvSpPr txBox="1"/>
          <p:nvPr/>
        </p:nvSpPr>
        <p:spPr>
          <a:xfrm>
            <a:off x="928700" y="426875"/>
            <a:ext cx="10449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3D85C6"/>
                </a:solidFill>
                <a:latin typeface="Alfa Slab One"/>
                <a:ea typeface="Alfa Slab One"/>
                <a:cs typeface="Alfa Slab One"/>
                <a:sym typeface="Alfa Slab One"/>
              </a:rPr>
              <a:t>Ollie’s Options: Decision #1</a:t>
            </a:r>
            <a:endParaRPr sz="5000">
              <a:solidFill>
                <a:srgbClr val="3D85C6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928700" y="1611875"/>
            <a:ext cx="10891200" cy="100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1000"/>
              </a:spcAft>
              <a:buNone/>
            </a:pPr>
            <a:r>
              <a:rPr lang="en-US" sz="3000" b="1" dirty="0">
                <a:latin typeface="Nunito"/>
                <a:ea typeface="Nunito"/>
                <a:cs typeface="Nunito"/>
                <a:sym typeface="Nunito"/>
              </a:rPr>
              <a:t>Whether or not to take Vicodin, a prescription painkiller.</a:t>
            </a:r>
            <a:endParaRPr sz="3000" b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0" name="Google Shape;220;p27"/>
          <p:cNvPicPr preferRelativeResize="0"/>
          <p:nvPr/>
        </p:nvPicPr>
        <p:blipFill rotWithShape="1">
          <a:blip r:embed="rId3">
            <a:alphaModFix/>
          </a:blip>
          <a:srcRect r="11777"/>
          <a:stretch/>
        </p:blipFill>
        <p:spPr>
          <a:xfrm>
            <a:off x="1004900" y="2957939"/>
            <a:ext cx="5091101" cy="331818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7"/>
          <p:cNvSpPr txBox="1"/>
          <p:nvPr/>
        </p:nvSpPr>
        <p:spPr>
          <a:xfrm>
            <a:off x="6458000" y="2957950"/>
            <a:ext cx="5361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1000"/>
              </a:spcAft>
              <a:buNone/>
            </a:pPr>
            <a:r>
              <a:rPr lang="en-US" sz="2800">
                <a:latin typeface="Alfa Slab One"/>
                <a:ea typeface="Alfa Slab One"/>
                <a:cs typeface="Alfa Slab One"/>
                <a:sym typeface="Alfa Slab One"/>
              </a:rPr>
              <a:t>What action can Ollie take to help keep him healthy and safe?</a:t>
            </a:r>
            <a:endParaRPr sz="28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8"/>
          <p:cNvSpPr txBox="1"/>
          <p:nvPr/>
        </p:nvSpPr>
        <p:spPr>
          <a:xfrm>
            <a:off x="928700" y="426875"/>
            <a:ext cx="10449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3D85C6"/>
                </a:solidFill>
                <a:latin typeface="Alfa Slab One"/>
                <a:ea typeface="Alfa Slab One"/>
                <a:cs typeface="Alfa Slab One"/>
                <a:sym typeface="Alfa Slab One"/>
              </a:rPr>
              <a:t>Ollie’s Options: Decision #2</a:t>
            </a:r>
            <a:endParaRPr sz="5000">
              <a:solidFill>
                <a:srgbClr val="3D85C6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229" name="Google Shape;229;p28"/>
          <p:cNvSpPr txBox="1"/>
          <p:nvPr/>
        </p:nvSpPr>
        <p:spPr>
          <a:xfrm>
            <a:off x="928700" y="1611875"/>
            <a:ext cx="108912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1000"/>
              </a:spcAft>
              <a:buNone/>
            </a:pPr>
            <a:r>
              <a:rPr lang="en-US" sz="3100" b="1" dirty="0">
                <a:latin typeface="Nunito"/>
                <a:ea typeface="Nunito"/>
                <a:cs typeface="Nunito"/>
                <a:sym typeface="Nunito"/>
              </a:rPr>
              <a:t>How to cope with feelings of sadness and mild pain?</a:t>
            </a:r>
            <a:endParaRPr sz="3100" b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0" name="Google Shape;230;p28"/>
          <p:cNvPicPr preferRelativeResize="0"/>
          <p:nvPr/>
        </p:nvPicPr>
        <p:blipFill rotWithShape="1">
          <a:blip r:embed="rId3">
            <a:alphaModFix/>
          </a:blip>
          <a:srcRect r="11777"/>
          <a:stretch/>
        </p:blipFill>
        <p:spPr>
          <a:xfrm>
            <a:off x="1004900" y="2957939"/>
            <a:ext cx="5091101" cy="331818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8"/>
          <p:cNvSpPr txBox="1"/>
          <p:nvPr/>
        </p:nvSpPr>
        <p:spPr>
          <a:xfrm>
            <a:off x="6458000" y="2957950"/>
            <a:ext cx="5361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1000"/>
              </a:spcAft>
              <a:buNone/>
            </a:pPr>
            <a:r>
              <a:rPr lang="en-US" sz="2800">
                <a:latin typeface="Alfa Slab One"/>
                <a:ea typeface="Alfa Slab One"/>
                <a:cs typeface="Alfa Slab One"/>
                <a:sym typeface="Alfa Slab One"/>
              </a:rPr>
              <a:t>What action can Ollie take to help keep him healthy and safe?</a:t>
            </a:r>
            <a:endParaRPr sz="28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9"/>
          <p:cNvSpPr txBox="1"/>
          <p:nvPr/>
        </p:nvSpPr>
        <p:spPr>
          <a:xfrm>
            <a:off x="928700" y="426875"/>
            <a:ext cx="10449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3D85C6"/>
                </a:solidFill>
                <a:latin typeface="Alfa Slab One"/>
                <a:ea typeface="Alfa Slab One"/>
                <a:cs typeface="Alfa Slab One"/>
                <a:sym typeface="Alfa Slab One"/>
              </a:rPr>
              <a:t>Ollie’s Options: Decision #3</a:t>
            </a:r>
            <a:endParaRPr sz="5000">
              <a:solidFill>
                <a:srgbClr val="3D85C6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239" name="Google Shape;239;p29"/>
          <p:cNvSpPr txBox="1"/>
          <p:nvPr/>
        </p:nvSpPr>
        <p:spPr>
          <a:xfrm>
            <a:off x="928700" y="1611875"/>
            <a:ext cx="10891200" cy="183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1800"/>
              </a:spcBef>
              <a:spcAft>
                <a:spcPts val="1000"/>
              </a:spcAft>
            </a:pPr>
            <a:r>
              <a:rPr lang="en-US" sz="2800" b="1" dirty="0">
                <a:latin typeface="Nunito"/>
                <a:ea typeface="Nunito"/>
                <a:cs typeface="Nunito"/>
                <a:sym typeface="Nunito"/>
              </a:rPr>
              <a:t>Whether or not to take prescription opioids when it's either not necessary or for something it is not prescribed for, like sadness or depression.</a:t>
            </a:r>
            <a:endParaRPr sz="3100" b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40" name="Google Shape;240;p29"/>
          <p:cNvPicPr preferRelativeResize="0"/>
          <p:nvPr/>
        </p:nvPicPr>
        <p:blipFill rotWithShape="1">
          <a:blip r:embed="rId3">
            <a:alphaModFix/>
          </a:blip>
          <a:srcRect r="11777"/>
          <a:stretch/>
        </p:blipFill>
        <p:spPr>
          <a:xfrm>
            <a:off x="1004900" y="3321269"/>
            <a:ext cx="4729101" cy="295485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9"/>
          <p:cNvSpPr txBox="1"/>
          <p:nvPr/>
        </p:nvSpPr>
        <p:spPr>
          <a:xfrm>
            <a:off x="6458000" y="2957950"/>
            <a:ext cx="5361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1000"/>
              </a:spcAft>
              <a:buNone/>
            </a:pPr>
            <a:r>
              <a:rPr lang="en-US" sz="2800">
                <a:latin typeface="Alfa Slab One"/>
                <a:ea typeface="Alfa Slab One"/>
                <a:cs typeface="Alfa Slab One"/>
                <a:sym typeface="Alfa Slab One"/>
              </a:rPr>
              <a:t>What action can Ollie take to help keep him healthy and safe?</a:t>
            </a:r>
            <a:endParaRPr sz="28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0"/>
          <p:cNvSpPr txBox="1"/>
          <p:nvPr/>
        </p:nvSpPr>
        <p:spPr>
          <a:xfrm>
            <a:off x="928700" y="426875"/>
            <a:ext cx="10449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3D85C6"/>
                </a:solidFill>
                <a:latin typeface="Alfa Slab One"/>
                <a:ea typeface="Alfa Slab One"/>
                <a:cs typeface="Alfa Slab One"/>
                <a:sym typeface="Alfa Slab One"/>
              </a:rPr>
              <a:t>Ollie’s Options: Decision #4</a:t>
            </a:r>
            <a:endParaRPr sz="5000">
              <a:solidFill>
                <a:srgbClr val="3D85C6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249" name="Google Shape;249;p30"/>
          <p:cNvSpPr txBox="1"/>
          <p:nvPr/>
        </p:nvSpPr>
        <p:spPr>
          <a:xfrm>
            <a:off x="928700" y="1611875"/>
            <a:ext cx="10891200" cy="149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1800"/>
              </a:spcBef>
              <a:spcAft>
                <a:spcPts val="1000"/>
              </a:spcAft>
            </a:pPr>
            <a:r>
              <a:rPr lang="en-US" sz="3100" b="1" dirty="0">
                <a:latin typeface="Nunito"/>
                <a:ea typeface="Nunito"/>
                <a:cs typeface="Nunito"/>
                <a:sym typeface="Nunito"/>
              </a:rPr>
              <a:t>Whether or not to misuse prescription painkillers or to dispose of them.</a:t>
            </a:r>
            <a:endParaRPr sz="3400" b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50" name="Google Shape;250;p30"/>
          <p:cNvPicPr preferRelativeResize="0"/>
          <p:nvPr/>
        </p:nvPicPr>
        <p:blipFill rotWithShape="1">
          <a:blip r:embed="rId3">
            <a:alphaModFix/>
          </a:blip>
          <a:srcRect r="11777"/>
          <a:stretch/>
        </p:blipFill>
        <p:spPr>
          <a:xfrm>
            <a:off x="1004900" y="2957939"/>
            <a:ext cx="5091101" cy="331818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0"/>
          <p:cNvSpPr txBox="1"/>
          <p:nvPr/>
        </p:nvSpPr>
        <p:spPr>
          <a:xfrm>
            <a:off x="6458000" y="2957950"/>
            <a:ext cx="53619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800">
                <a:latin typeface="Alfa Slab One"/>
                <a:ea typeface="Alfa Slab One"/>
                <a:cs typeface="Alfa Slab One"/>
                <a:sym typeface="Alfa Slab One"/>
              </a:rPr>
              <a:t>What action can Ollie take to help keep him healthy and safe?</a:t>
            </a:r>
            <a:endParaRPr sz="2800"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1800"/>
              </a:spcBef>
              <a:spcAft>
                <a:spcPts val="1000"/>
              </a:spcAft>
              <a:buNone/>
            </a:pPr>
            <a:endParaRPr sz="28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1"/>
          <p:cNvSpPr txBox="1"/>
          <p:nvPr/>
        </p:nvSpPr>
        <p:spPr>
          <a:xfrm>
            <a:off x="928700" y="426875"/>
            <a:ext cx="104493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>
                <a:solidFill>
                  <a:srgbClr val="3D85C6"/>
                </a:solidFill>
                <a:latin typeface="Alfa Slab One"/>
                <a:ea typeface="Alfa Slab One"/>
                <a:cs typeface="Alfa Slab One"/>
                <a:sym typeface="Alfa Slab One"/>
              </a:rPr>
              <a:t>Ollie’s Options: Decision #5</a:t>
            </a:r>
            <a:endParaRPr sz="5000">
              <a:solidFill>
                <a:srgbClr val="3D85C6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259" name="Google Shape;259;p31"/>
          <p:cNvSpPr txBox="1"/>
          <p:nvPr/>
        </p:nvSpPr>
        <p:spPr>
          <a:xfrm>
            <a:off x="928700" y="1611875"/>
            <a:ext cx="10891200" cy="102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Bef>
                <a:spcPts val="1800"/>
              </a:spcBef>
              <a:spcAft>
                <a:spcPts val="1000"/>
              </a:spcAft>
            </a:pPr>
            <a:r>
              <a:rPr lang="en-US" sz="3100" b="1" dirty="0">
                <a:latin typeface="Nunito"/>
                <a:ea typeface="Nunito"/>
                <a:cs typeface="Nunito"/>
                <a:sym typeface="Nunito"/>
              </a:rPr>
              <a:t>Whether or not to use the pills JJ offers.</a:t>
            </a:r>
            <a:endParaRPr sz="3400" b="1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60" name="Google Shape;260;p31"/>
          <p:cNvPicPr preferRelativeResize="0"/>
          <p:nvPr/>
        </p:nvPicPr>
        <p:blipFill rotWithShape="1">
          <a:blip r:embed="rId3">
            <a:alphaModFix/>
          </a:blip>
          <a:srcRect r="11777"/>
          <a:stretch/>
        </p:blipFill>
        <p:spPr>
          <a:xfrm>
            <a:off x="1004900" y="2957939"/>
            <a:ext cx="5091101" cy="331818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1"/>
          <p:cNvSpPr txBox="1"/>
          <p:nvPr/>
        </p:nvSpPr>
        <p:spPr>
          <a:xfrm>
            <a:off x="6458000" y="2957950"/>
            <a:ext cx="53619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2800">
                <a:latin typeface="Alfa Slab One"/>
                <a:ea typeface="Alfa Slab One"/>
                <a:cs typeface="Alfa Slab One"/>
                <a:sym typeface="Alfa Slab One"/>
              </a:rPr>
              <a:t>What action can Ollie take to help keep him healthy and safe?</a:t>
            </a:r>
            <a:endParaRPr sz="2800">
              <a:latin typeface="Alfa Slab One"/>
              <a:ea typeface="Alfa Slab One"/>
              <a:cs typeface="Alfa Slab One"/>
              <a:sym typeface="Alfa Slab One"/>
            </a:endParaRPr>
          </a:p>
          <a:p>
            <a:pPr marL="0" lvl="0" indent="0" algn="l" rtl="0">
              <a:spcBef>
                <a:spcPts val="1800"/>
              </a:spcBef>
              <a:spcAft>
                <a:spcPts val="1000"/>
              </a:spcAft>
              <a:buNone/>
            </a:pPr>
            <a:endParaRPr sz="2800"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3"/>
          <p:cNvSpPr txBox="1"/>
          <p:nvPr/>
        </p:nvSpPr>
        <p:spPr>
          <a:xfrm>
            <a:off x="776300" y="426875"/>
            <a:ext cx="6022800" cy="24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dirty="0">
                <a:solidFill>
                  <a:srgbClr val="3D85C6"/>
                </a:solidFill>
                <a:latin typeface="Alfa Slab One"/>
                <a:ea typeface="Alfa Slab One"/>
                <a:cs typeface="Alfa Slab One"/>
                <a:sym typeface="Alfa Slab One"/>
              </a:rPr>
              <a:t>Skits: Reasons Not to Use and Ways to Say No</a:t>
            </a:r>
            <a:endParaRPr sz="4100" dirty="0">
              <a:solidFill>
                <a:srgbClr val="3D85C6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78" name="Google Shape;278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7726" y="1955077"/>
            <a:ext cx="3404721" cy="465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670DCAD-1F3B-D6E0-3294-1182B4BB3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250" y="1481789"/>
            <a:ext cx="4162816" cy="50843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en-US" sz="3959">
                <a:solidFill>
                  <a:srgbClr val="7F6000"/>
                </a:solidFill>
              </a:rPr>
              <a:t>Wrap-up</a:t>
            </a:r>
            <a:endParaRPr>
              <a:solidFill>
                <a:srgbClr val="7F6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6EC7F-AB9D-839C-9D87-6FAF71BDE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Today We: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Learned about safe vs. misuse of prescription drugs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Created skits with different approaches to resisting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>
              <a:solidFill>
                <a:schemeClr val="tx2">
                  <a:lumMod val="10000"/>
                </a:schemeClr>
              </a:solidFill>
              <a:latin typeface="Nunito"/>
            </a:endParaRP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>
              <a:solidFill>
                <a:schemeClr val="tx2">
                  <a:lumMod val="10000"/>
                </a:schemeClr>
              </a:solidFill>
              <a:latin typeface="Nunito"/>
            </a:endParaRP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>
              <a:solidFill>
                <a:schemeClr val="tx2">
                  <a:lumMod val="10000"/>
                </a:schemeClr>
              </a:solidFill>
              <a:latin typeface="Nunito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CEB52-73DA-123E-55B7-6F77E2151CB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07950" indent="0">
              <a:buNone/>
            </a:pP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Next Lesson We Will: 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Nunito"/>
              </a:rPr>
              <a:t>Learn about the positive things we get from saying " no"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/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en-US" sz="3200" b="1"/>
          </a:p>
        </p:txBody>
      </p:sp>
      <p:pic>
        <p:nvPicPr>
          <p:cNvPr id="6" name="Picture 5" descr="ProjectAlert_Logo_FullColor[7].png">
            <a:extLst>
              <a:ext uri="{FF2B5EF4-FFF2-40B4-BE49-F238E27FC236}">
                <a16:creationId xmlns:a16="http://schemas.microsoft.com/office/drawing/2014/main" id="{8AE80970-5E38-3A59-DB40-FD846FC17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062" y="5033993"/>
            <a:ext cx="3035538" cy="151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82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3328275" y="1202575"/>
            <a:ext cx="6690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STUDENT GROUND RULES</a:t>
            </a:r>
            <a:endParaRPr sz="33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390575" y="2117000"/>
            <a:ext cx="2805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390575" y="3402450"/>
            <a:ext cx="3110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390575" y="4687900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Nunito"/>
              <a:buChar char="★"/>
            </a:pPr>
            <a:endParaRPr sz="26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l="8457" t="2716" r="3900" b="2622"/>
          <a:stretch/>
        </p:blipFill>
        <p:spPr>
          <a:xfrm>
            <a:off x="456075" y="268313"/>
            <a:ext cx="2943100" cy="632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jectAlert_Logo_FullColor[7].png">
            <a:extLst>
              <a:ext uri="{FF2B5EF4-FFF2-40B4-BE49-F238E27FC236}">
                <a16:creationId xmlns:a16="http://schemas.microsoft.com/office/drawing/2014/main" id="{4E93FEF9-DBA1-0782-2B4D-0346119CA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174" y="203200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94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 txBox="1"/>
          <p:nvPr/>
        </p:nvSpPr>
        <p:spPr>
          <a:xfrm>
            <a:off x="3269475" y="495300"/>
            <a:ext cx="66903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434343"/>
                </a:solidFill>
                <a:latin typeface="Alfa Slab One"/>
                <a:ea typeface="Alfa Slab One"/>
                <a:cs typeface="Alfa Slab One"/>
                <a:sym typeface="Alfa Slab One"/>
              </a:rPr>
              <a:t>TEACHER GROUND RULES</a:t>
            </a:r>
            <a:endParaRPr sz="3300">
              <a:solidFill>
                <a:srgbClr val="434343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3857175" y="1470200"/>
            <a:ext cx="4448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RESPECT ALL STUDENTS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4365350" y="1845325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listen carefully to what you have to say and treat all responses with respect.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3857175" y="2792850"/>
            <a:ext cx="55131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INCLUSION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3857175" y="4230700"/>
            <a:ext cx="6462900" cy="6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"/>
              <a:buChar char="★"/>
            </a:pPr>
            <a:r>
              <a:rPr lang="en-US" sz="2400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MAINTAIN CONFIDENTIALITY AND PRIVACY</a:t>
            </a:r>
            <a:endParaRPr sz="2400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4365350" y="4992725"/>
            <a:ext cx="68151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keep things I hear in class private unless I learn that a rule, such as getting drunk at school, has been broken. As a teacher, I am required to report this.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3" name="Google Shape;123;p18"/>
          <p:cNvSpPr txBox="1"/>
          <p:nvPr/>
        </p:nvSpPr>
        <p:spPr>
          <a:xfrm>
            <a:off x="4365350" y="3207100"/>
            <a:ext cx="6462900" cy="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I will encourage all students to participate in the program's activities.</a:t>
            </a:r>
            <a:endParaRPr sz="2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l="16914" t="12172" r="25299" b="10248"/>
          <a:stretch/>
        </p:blipFill>
        <p:spPr>
          <a:xfrm>
            <a:off x="414125" y="450725"/>
            <a:ext cx="2931551" cy="6082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ProjectAlert_Logo_FullColor[7].png">
            <a:extLst>
              <a:ext uri="{FF2B5EF4-FFF2-40B4-BE49-F238E27FC236}">
                <a16:creationId xmlns:a16="http://schemas.microsoft.com/office/drawing/2014/main" id="{D3217D4D-D4BA-1E70-9E53-4BDD2DAD1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3948" y="231955"/>
            <a:ext cx="2340634" cy="115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2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2"/>
          <p:cNvSpPr txBox="1"/>
          <p:nvPr/>
        </p:nvSpPr>
        <p:spPr>
          <a:xfrm>
            <a:off x="928700" y="426875"/>
            <a:ext cx="104181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dirty="0">
                <a:solidFill>
                  <a:srgbClr val="3D85C6"/>
                </a:solidFill>
                <a:latin typeface="Alfa Slab One"/>
                <a:ea typeface="Alfa Slab One"/>
                <a:sym typeface="Alfa Slab One"/>
              </a:rPr>
              <a:t>Teen Brain Development and Prescription Medication Safety</a:t>
            </a:r>
            <a:endParaRPr lang="en-US" sz="3200" dirty="0">
              <a:solidFill>
                <a:srgbClr val="3D85C6"/>
              </a:solidFill>
              <a:latin typeface="Alfa Slab One"/>
              <a:ea typeface="Alfa Slab One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2400" i="1" dirty="0">
              <a:solidFill>
                <a:srgbClr val="3D85C6"/>
              </a:solidFill>
              <a:latin typeface="Alfa Slab One"/>
              <a:ea typeface="Alfa Slab One"/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5517575" y="2065225"/>
            <a:ext cx="6396000" cy="97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1000"/>
              </a:spcAft>
              <a:buNone/>
            </a:pPr>
            <a:endParaRPr lang="en-US" sz="2800" b="1" dirty="0">
              <a:latin typeface="Nunito"/>
            </a:endParaRPr>
          </a:p>
        </p:txBody>
      </p:sp>
      <p:pic>
        <p:nvPicPr>
          <p:cNvPr id="270" name="Google Shape;27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8315" y="2104302"/>
            <a:ext cx="4214799" cy="4214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943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2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2"/>
          <p:cNvSpPr txBox="1"/>
          <p:nvPr/>
        </p:nvSpPr>
        <p:spPr>
          <a:xfrm>
            <a:off x="928700" y="426875"/>
            <a:ext cx="104181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500" dirty="0">
                <a:solidFill>
                  <a:srgbClr val="3D85C6"/>
                </a:solidFill>
                <a:latin typeface="Alfa Slab One"/>
                <a:ea typeface="Alfa Slab One"/>
                <a:cs typeface="Alfa Slab One"/>
                <a:sym typeface="Alfa Slab One"/>
              </a:rPr>
              <a:t>Video:</a:t>
            </a:r>
            <a:r>
              <a:rPr lang="en-US" sz="2400" dirty="0">
                <a:solidFill>
                  <a:srgbClr val="3D85C6"/>
                </a:solidFill>
                <a:latin typeface="Alfa Slab One"/>
                <a:ea typeface="Alfa Slab One"/>
                <a:sym typeface="Alfa Slab One"/>
              </a:rPr>
              <a:t> </a:t>
            </a:r>
            <a:r>
              <a:rPr lang="en-US" sz="2400" i="1" dirty="0">
                <a:solidFill>
                  <a:srgbClr val="3D85C6"/>
                </a:solidFill>
                <a:latin typeface="Alfa Slab One"/>
                <a:ea typeface="Alfa Slab One"/>
                <a:sym typeface="Alfa Slab One"/>
              </a:rPr>
              <a:t>Let’s Talk About Prescription Medication Safety</a:t>
            </a:r>
            <a:endParaRPr lang="en-US" sz="2400" dirty="0">
              <a:solidFill>
                <a:srgbClr val="3D85C6"/>
              </a:solidFill>
              <a:latin typeface="Alfa Slab One"/>
              <a:ea typeface="Alfa Slab One"/>
              <a:sym typeface="Alfa Slab One"/>
            </a:endParaRPr>
          </a:p>
          <a:p>
            <a:pPr marL="0" lvl="0" indent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200">
              <a:ea typeface="Alfa Slab One"/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5517575" y="2065225"/>
            <a:ext cx="6396000" cy="974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1000"/>
              </a:spcAft>
              <a:buNone/>
            </a:pPr>
            <a:endParaRPr lang="en-US" sz="2800" b="1" dirty="0">
              <a:latin typeface="Nunito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C79B455-955C-2455-4937-7F68A562C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2785" y="1686527"/>
            <a:ext cx="5439506" cy="456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0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928700" y="426875"/>
            <a:ext cx="7702500" cy="14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D85C6"/>
                </a:solidFill>
                <a:latin typeface="Alfa Slab One"/>
                <a:ea typeface="Alfa Slab One"/>
                <a:cs typeface="Alfa Slab One"/>
                <a:sym typeface="Alfa Slab One"/>
              </a:rPr>
              <a:t>Is Everyone Using These Substances?</a:t>
            </a:r>
            <a:endParaRPr sz="4900">
              <a:solidFill>
                <a:srgbClr val="3D85C6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1231540" y="2853847"/>
            <a:ext cx="6831600" cy="26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2800"/>
            </a:pPr>
            <a:endParaRPr lang="en-US" sz="2800" b="1" dirty="0">
              <a:latin typeface="Nunito"/>
              <a:ea typeface="Nunito"/>
            </a:endParaRPr>
          </a:p>
          <a:p>
            <a:pPr marL="457200" lvl="0" indent="-42545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unito,Sans-Serif"/>
              <a:buChar char="★"/>
            </a:pPr>
            <a:r>
              <a:rPr lang="en-US" sz="2800" b="1" dirty="0">
                <a:latin typeface="Nunito"/>
                <a:ea typeface="Nunito"/>
                <a:sym typeface="Nunito"/>
              </a:rPr>
              <a:t>Used E-cigarettes/Vaped - 9%</a:t>
            </a:r>
            <a:endParaRPr lang="en-US" sz="2800">
              <a:latin typeface="Nunito"/>
              <a:ea typeface="Nunito"/>
            </a:endParaRPr>
          </a:p>
          <a:p>
            <a:pPr marL="457200" lvl="0" indent="-42545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unito,Sans-Serif"/>
              <a:buChar char="★"/>
            </a:pPr>
            <a:r>
              <a:rPr lang="en-US" sz="2800" b="1" dirty="0">
                <a:latin typeface="Nunito"/>
                <a:ea typeface="Nunito"/>
                <a:sym typeface="Nunito"/>
              </a:rPr>
              <a:t>Smoked cigarettes - 1%</a:t>
            </a:r>
            <a:endParaRPr lang="en-US" sz="2800">
              <a:latin typeface="Nunito"/>
              <a:ea typeface="Nunito"/>
            </a:endParaRPr>
          </a:p>
          <a:p>
            <a:pPr marL="457200" lvl="0" indent="-42545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2800"/>
              <a:buFont typeface="Nunito,Sans-Serif"/>
              <a:buChar char="★"/>
            </a:pPr>
            <a:r>
              <a:rPr lang="en-US" sz="2800" b="1" dirty="0">
                <a:latin typeface="Nunito"/>
                <a:ea typeface="Nunito"/>
                <a:sym typeface="Nunito"/>
              </a:rPr>
              <a:t>Used marijuana - 5%</a:t>
            </a:r>
            <a:endParaRPr lang="en-US" sz="2800" dirty="0">
              <a:latin typeface="Nunito"/>
              <a:ea typeface="Nunito"/>
            </a:endParaRPr>
          </a:p>
          <a:p>
            <a:pPr marL="457200" indent="-425450">
              <a:spcBef>
                <a:spcPts val="2400"/>
              </a:spcBef>
              <a:spcAft>
                <a:spcPts val="1000"/>
              </a:spcAft>
              <a:buSzPts val="2800"/>
              <a:buFont typeface="Nunito,Sans-Serif"/>
              <a:buChar char="★"/>
            </a:pPr>
            <a:r>
              <a:rPr lang="en-US" sz="2800" b="1" dirty="0">
                <a:latin typeface="Nunito"/>
                <a:ea typeface="Nunito"/>
                <a:sym typeface="Nunito"/>
              </a:rPr>
              <a:t>Used alcohol - 6%</a:t>
            </a:r>
            <a:endParaRPr lang="en-US" dirty="0">
              <a:latin typeface="Nunito"/>
              <a:sym typeface="Nunito"/>
            </a:endParaRPr>
          </a:p>
          <a:p>
            <a:pPr marL="457200" lvl="0" indent="-406400" algn="l">
              <a:lnSpc>
                <a:spcPct val="100000"/>
              </a:lnSpc>
              <a:spcBef>
                <a:spcPts val="1800"/>
              </a:spcBef>
              <a:buSzPts val="2800"/>
              <a:buFont typeface="Nunito"/>
              <a:buChar char="★"/>
            </a:pPr>
            <a:endParaRPr/>
          </a:p>
        </p:txBody>
      </p:sp>
      <p:sp>
        <p:nvSpPr>
          <p:cNvPr id="128" name="Google Shape;128;p19"/>
          <p:cNvSpPr txBox="1"/>
          <p:nvPr/>
        </p:nvSpPr>
        <p:spPr>
          <a:xfrm>
            <a:off x="662305" y="2288079"/>
            <a:ext cx="86448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1000"/>
              </a:spcAft>
              <a:buNone/>
            </a:pPr>
            <a:r>
              <a:rPr lang="en-US" sz="3100" b="1">
                <a:latin typeface="Nunito"/>
                <a:ea typeface="Nunito"/>
                <a:cs typeface="Nunito"/>
                <a:sym typeface="Nunito"/>
              </a:rPr>
              <a:t>Lesson 4 review: In the last 30 days, this is about how many 8th graders...</a:t>
            </a:r>
            <a:endParaRPr/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2250" y="255100"/>
            <a:ext cx="2195799" cy="629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0"/>
          <p:cNvSpPr txBox="1"/>
          <p:nvPr/>
        </p:nvSpPr>
        <p:spPr>
          <a:xfrm>
            <a:off x="928700" y="426875"/>
            <a:ext cx="7702500" cy="14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D85C6"/>
                </a:solidFill>
                <a:latin typeface="Alfa Slab One"/>
                <a:ea typeface="Alfa Slab One"/>
                <a:cs typeface="Alfa Slab One"/>
                <a:sym typeface="Alfa Slab One"/>
              </a:rPr>
              <a:t>Is Everyone Using These Substances?</a:t>
            </a:r>
            <a:endParaRPr sz="4900">
              <a:solidFill>
                <a:srgbClr val="3D85C6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815050" y="3657600"/>
            <a:ext cx="7972200" cy="26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Font typeface="Nunito"/>
              <a:buChar char="★"/>
            </a:pPr>
            <a:r>
              <a:rPr lang="en-US" sz="2800" b="1">
                <a:latin typeface="Nunito"/>
                <a:ea typeface="Nunito"/>
                <a:cs typeface="Nunito"/>
                <a:sym typeface="Nunito"/>
              </a:rPr>
              <a:t>Misused prescription painkillers</a:t>
            </a:r>
            <a:endParaRPr sz="28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3600"/>
              </a:spcBef>
              <a:spcAft>
                <a:spcPts val="1000"/>
              </a:spcAft>
              <a:buSzPts val="2800"/>
              <a:buFont typeface="Nunito"/>
              <a:buChar char="★"/>
            </a:pPr>
            <a:r>
              <a:rPr lang="en-US" sz="2800" b="1">
                <a:latin typeface="Nunito"/>
                <a:ea typeface="Nunito"/>
                <a:cs typeface="Nunito"/>
                <a:sym typeface="Nunito"/>
              </a:rPr>
              <a:t>Used heroin</a:t>
            </a:r>
            <a:endParaRPr sz="28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599675" y="2538600"/>
            <a:ext cx="86448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1000"/>
              </a:spcAft>
              <a:buNone/>
            </a:pPr>
            <a:r>
              <a:rPr lang="en-US" sz="3100" b="1">
                <a:latin typeface="Nunito"/>
                <a:ea typeface="Nunito"/>
                <a:cs typeface="Nunito"/>
                <a:sym typeface="Nunito"/>
              </a:rPr>
              <a:t>In the last 30 days, how many teens aged 12-17 do you think...</a:t>
            </a:r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2250" y="255100"/>
            <a:ext cx="2195799" cy="629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1"/>
          <p:cNvSpPr txBox="1"/>
          <p:nvPr/>
        </p:nvSpPr>
        <p:spPr>
          <a:xfrm>
            <a:off x="928700" y="426875"/>
            <a:ext cx="7702500" cy="14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D85C6"/>
                </a:solidFill>
                <a:latin typeface="Alfa Slab One"/>
                <a:ea typeface="Alfa Slab One"/>
                <a:cs typeface="Alfa Slab One"/>
                <a:sym typeface="Alfa Slab One"/>
              </a:rPr>
              <a:t>Is Everyone Using These Substances?</a:t>
            </a:r>
            <a:endParaRPr sz="4900">
              <a:solidFill>
                <a:srgbClr val="3D85C6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815050" y="3657600"/>
            <a:ext cx="8412600" cy="26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Font typeface="Nunito"/>
              <a:buChar char="★"/>
            </a:pPr>
            <a:r>
              <a:rPr lang="en-US" sz="2800" b="1" dirty="0">
                <a:latin typeface="Nunito"/>
                <a:ea typeface="Nunito"/>
                <a:cs typeface="Nunito"/>
                <a:sym typeface="Nunito"/>
              </a:rPr>
              <a:t>Misused prescription painkillers - less than 3%</a:t>
            </a:r>
            <a:endParaRPr sz="2800" b="1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3600"/>
              </a:spcBef>
              <a:spcAft>
                <a:spcPts val="1000"/>
              </a:spcAft>
              <a:buSzPts val="2800"/>
              <a:buFont typeface="Nunito"/>
              <a:buChar char="★"/>
            </a:pPr>
            <a:r>
              <a:rPr lang="en-US" sz="2800" b="1" dirty="0">
                <a:latin typeface="Nunito"/>
                <a:ea typeface="Nunito"/>
                <a:cs typeface="Nunito"/>
                <a:sym typeface="Nunito"/>
              </a:rPr>
              <a:t>Used heroin - less than 1/10th of 1%</a:t>
            </a:r>
            <a:endParaRPr sz="2800" b="1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371075" y="2538600"/>
            <a:ext cx="86448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800"/>
              </a:spcBef>
              <a:spcAft>
                <a:spcPts val="1000"/>
              </a:spcAft>
              <a:buNone/>
            </a:pPr>
            <a:r>
              <a:rPr lang="en-US" sz="3100" b="1">
                <a:latin typeface="Nunito"/>
                <a:ea typeface="Nunito"/>
                <a:cs typeface="Nunito"/>
                <a:sym typeface="Nunito"/>
              </a:rPr>
              <a:t>In the last 30 days, this is how many teens aged 12-17 </a:t>
            </a:r>
            <a:r>
              <a:rPr lang="en-US" sz="3100" b="1" i="1">
                <a:latin typeface="Nunito"/>
                <a:ea typeface="Nunito"/>
                <a:cs typeface="Nunito"/>
                <a:sym typeface="Nunito"/>
              </a:rPr>
              <a:t>actually</a:t>
            </a:r>
            <a:r>
              <a:rPr lang="en-US" sz="3100" b="1">
                <a:latin typeface="Nunito"/>
                <a:ea typeface="Nunito"/>
                <a:cs typeface="Nunito"/>
                <a:sym typeface="Nunito"/>
              </a:rPr>
              <a:t>...</a:t>
            </a:r>
            <a:endParaRPr/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2250" y="255100"/>
            <a:ext cx="2195799" cy="6298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/>
          <p:nvPr/>
        </p:nvSpPr>
        <p:spPr>
          <a:xfrm>
            <a:off x="119275" y="99400"/>
            <a:ext cx="11966700" cy="6659100"/>
          </a:xfrm>
          <a:prstGeom prst="rect">
            <a:avLst/>
          </a:prstGeom>
          <a:noFill/>
          <a:ln w="228600" cap="flat" cmpd="sng">
            <a:solidFill>
              <a:srgbClr val="134F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2"/>
          <p:cNvSpPr txBox="1"/>
          <p:nvPr/>
        </p:nvSpPr>
        <p:spPr>
          <a:xfrm>
            <a:off x="3101050" y="3581400"/>
            <a:ext cx="4203900" cy="26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800"/>
              <a:buFont typeface="Nunito"/>
              <a:buChar char="★"/>
            </a:pPr>
            <a:endParaRPr sz="28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800"/>
              <a:buFont typeface="Nunito"/>
              <a:buChar char="★"/>
            </a:pPr>
            <a:endParaRPr sz="28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2800"/>
              <a:buFont typeface="Nunito"/>
              <a:buChar char="★"/>
            </a:pPr>
            <a:endParaRPr sz="2800" b="1">
              <a:latin typeface="Nunito"/>
              <a:ea typeface="Nunito"/>
              <a:cs typeface="Nunito"/>
              <a:sym typeface="Nunito"/>
            </a:endParaRPr>
          </a:p>
          <a:p>
            <a:pPr marL="457200" lvl="0" indent="-406400" algn="l" rtl="0">
              <a:lnSpc>
                <a:spcPct val="100000"/>
              </a:lnSpc>
              <a:spcBef>
                <a:spcPts val="1500"/>
              </a:spcBef>
              <a:spcAft>
                <a:spcPts val="1000"/>
              </a:spcAft>
              <a:buSzPts val="2800"/>
              <a:buFont typeface="Nunito"/>
              <a:buChar char="★"/>
            </a:pPr>
            <a:endParaRPr sz="2800" b="1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7" name="Google Shape;157;p22"/>
          <p:cNvSpPr txBox="1"/>
          <p:nvPr/>
        </p:nvSpPr>
        <p:spPr>
          <a:xfrm>
            <a:off x="776300" y="655475"/>
            <a:ext cx="7972200" cy="12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3300" dirty="0">
                <a:solidFill>
                  <a:srgbClr val="3D85C6"/>
                </a:solidFill>
                <a:latin typeface="Alfa Slab One"/>
                <a:ea typeface="Alfa Slab One"/>
                <a:cs typeface="Alfa Slab One"/>
                <a:sym typeface="Alfa Slab One"/>
              </a:rPr>
              <a:t>Case Study: Ollie's Injury </a:t>
            </a:r>
            <a:endParaRPr lang="en-US" sz="3300" dirty="0">
              <a:solidFill>
                <a:srgbClr val="3D85C6"/>
              </a:solidFill>
              <a:latin typeface="Alfa Slab One"/>
              <a:ea typeface="Alfa Slab One"/>
              <a:cs typeface="Alfa Slab One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CFA42A4-5BCE-3F19-2496-B308DBA6B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217" y="1455722"/>
            <a:ext cx="4162816" cy="50843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C51B408E415C4EB02996AA5E8A096C" ma:contentTypeVersion="5" ma:contentTypeDescription="Create a new document." ma:contentTypeScope="" ma:versionID="c24e13aa3f51c2260ae0b7691444aaa1">
  <xsd:schema xmlns:xsd="http://www.w3.org/2001/XMLSchema" xmlns:xs="http://www.w3.org/2001/XMLSchema" xmlns:p="http://schemas.microsoft.com/office/2006/metadata/properties" xmlns:ns2="daaba9c0-63be-4537-b1db-1949d061a7af" targetNamespace="http://schemas.microsoft.com/office/2006/metadata/properties" ma:root="true" ma:fieldsID="4f0a5d1313a18cb32fd5959109d67486" ns2:_="">
    <xsd:import namespace="daaba9c0-63be-4537-b1db-1949d061a7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ba9c0-63be-4537-b1db-1949d061a7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3CEBB4-876F-40C2-A97D-AB670165C78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93B66B-D490-405F-BD14-F955B94816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aba9c0-63be-4537-b1db-1949d061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6E0E073-596F-4298-B2E6-4413A6F85ABC}">
  <ds:schemaRefs>
    <ds:schemaRef ds:uri="http://schemas.microsoft.com/office/2006/metadata/properties"/>
    <ds:schemaRef ds:uri="http://schemas.microsoft.com/office/infopath/2007/PartnerControls"/>
    <ds:schemaRef ds:uri="4a094561-4b20-4993-97f5-f88802015e17"/>
    <ds:schemaRef ds:uri="df4f8385-08de-4497-bfbc-3f2553aed4c9"/>
  </ds:schemaRefs>
</ds:datastoreItem>
</file>

<file path=docMetadata/LabelInfo.xml><?xml version="1.0" encoding="utf-8"?>
<clbl:labelList xmlns:clbl="http://schemas.microsoft.com/office/2020/mipLabelMetadata">
  <clbl:label id="{78975c20-18d4-40c9-811f-0d8ea387c6ea}" enabled="0" method="" siteId="{78975c20-18d4-40c9-811f-0d8ea387c6e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547</Words>
  <Application>Microsoft Office PowerPoint</Application>
  <PresentationFormat>Widescreen</PresentationFormat>
  <Paragraphs>81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Proxima Nova</vt:lpstr>
      <vt:lpstr>Nunito</vt:lpstr>
      <vt:lpstr>Arial</vt:lpstr>
      <vt:lpstr>Calibri</vt:lpstr>
      <vt:lpstr>Alfa Slab One</vt:lpstr>
      <vt:lpstr>Wingdings</vt:lpstr>
      <vt:lpstr>Nunito,Sans-Serif</vt:lpstr>
      <vt:lpstr>Gameday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Kase</dc:creator>
  <cp:lastModifiedBy>Courtney Kase</cp:lastModifiedBy>
  <cp:revision>135</cp:revision>
  <cp:lastPrinted>2023-08-18T22:47:37Z</cp:lastPrinted>
  <dcterms:modified xsi:type="dcterms:W3CDTF">2024-03-26T16:14:07Z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0x01010058C51B408E415C4EB02996AA5E8A096C</vt:lpwstr>
  </property>
  <property fmtid="{D5CDD505-2E9C-101B-9397-08002B2CF9AE}" pid="3" name="MediaServiceImageTags">
    <vt:lpwstr/>
  </property>
</Properties>
</file>